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4" r:id="rId4"/>
    <p:sldId id="267" r:id="rId5"/>
    <p:sldId id="261" r:id="rId6"/>
    <p:sldId id="257" r:id="rId7"/>
    <p:sldId id="269" r:id="rId8"/>
    <p:sldId id="268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7331" autoAdjust="0"/>
  </p:normalViewPr>
  <p:slideViewPr>
    <p:cSldViewPr showGuides="1">
      <p:cViewPr varScale="1">
        <p:scale>
          <a:sx n="72" d="100"/>
          <a:sy n="72" d="100"/>
        </p:scale>
        <p:origin x="-672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AE66B-C339-4F92-B327-E56FD7C95CB1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E913D-CEDA-423D-8D56-FF6186DB2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11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E913D-CEDA-423D-8D56-FF6186DB2B2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36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7823806-01D4-44F0-80CB-9075C5AE7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DF726894-8EFD-49EB-9DB0-64656762C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8CA45AC-7594-4F8E-82A8-3374F577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147CAF3-4FFE-4667-B8C3-26FC665A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AC68305-9BB3-473C-A56B-8FC1C7E7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7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39C39850-9EC5-4466-8031-A35D5980238F}"/>
              </a:ext>
            </a:extLst>
          </p:cNvPr>
          <p:cNvSpPr/>
          <p:nvPr userDrawn="1"/>
        </p:nvSpPr>
        <p:spPr>
          <a:xfrm>
            <a:off x="3261000" y="234000"/>
            <a:ext cx="8460000" cy="639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216BFE6F-A464-4BEB-A8AB-3C2F23AC1A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901" y="745015"/>
            <a:ext cx="5489937" cy="2548986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B2C53F4F-D5ED-4F15-8DAF-3BE48C736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6263" y="2471937"/>
            <a:ext cx="4589463" cy="355441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xmlns="" id="{9BF0E8F5-F583-4E00-B031-52E1C58F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000" y="728968"/>
            <a:ext cx="4897438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xmlns="" id="{164F55DB-F469-45D3-8248-DA28DC7812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308" y="3563999"/>
            <a:ext cx="5489937" cy="254898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51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усто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81E132A-DAAE-4C5A-9799-9BEDDD0FBE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05ABEC81-0435-44F8-AC84-9AA06776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E9A5681-179B-43EF-A41E-7921E27CA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24075"/>
            <a:ext cx="10515600" cy="15303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2838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усто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39C39850-9EC5-4466-8031-A35D5980238F}"/>
              </a:ext>
            </a:extLst>
          </p:cNvPr>
          <p:cNvSpPr/>
          <p:nvPr userDrawn="1"/>
        </p:nvSpPr>
        <p:spPr>
          <a:xfrm>
            <a:off x="3261000" y="234000"/>
            <a:ext cx="8460000" cy="639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216BFE6F-A464-4BEB-A8AB-3C2F23AC1A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902" y="745014"/>
            <a:ext cx="4897438" cy="5281335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B2C53F4F-D5ED-4F15-8DAF-3BE48C736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6263" y="2471937"/>
            <a:ext cx="4589463" cy="355441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xmlns="" id="{9BF0E8F5-F583-4E00-B031-52E1C58F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000" y="728968"/>
            <a:ext cx="5617438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730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4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3A85150-70FF-4C88-947C-6E4C9AFC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423F587-5C0B-49BA-AD05-CDFDD7EB6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C123012-3AC4-42B1-9A8F-01FFDEDF4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C440D0F-3BEB-4561-90F9-2C72D587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88E17C0-AE90-4035-A4AC-61F40999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56308D2-E4AF-4652-9ABF-54D04F1E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8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C53516C-D3A7-4600-A108-3BB0BD2F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9978E6D5-8D69-4A8E-9C52-266666821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0221D64-633D-4EAC-9D90-9FD70C670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91338FFD-B393-4ABE-839F-83013760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F25AD6C-95A8-499F-A516-CE289CDC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A960958-A82B-4A62-A34D-B3D8F180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68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DB3DDDA-2B49-499B-B009-470E3E99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729DD71D-20BB-4EFD-90B6-47111E6D6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6AF6D12-3AA5-41BB-AA0D-BBB33C4A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6544AB5-142A-4354-BB68-756F44B6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A40D141-6C58-410D-BBFD-49A6A0EB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63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1C221C52-0667-4A26-A4E3-0C606FFA7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3E9E67E4-2DF8-4D34-B792-364E69800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4513312-46E6-45CF-9670-50DFBDBAA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C115B3E-8DBC-495E-8BB5-C068FB95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0923725-F15D-4658-9D1C-2BCA629C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16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EDB1D73-568F-4C6E-9850-52AAB253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0D594D4-4F63-495C-B141-C3448A184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4A4887-0BE3-4164-BAA7-AB561EFB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A9B7E6E-E72E-4922-ABE5-3446D99C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8DEA524-BFDF-4E91-AF55-F3A6B8B2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0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E4C1A72-45FC-41FC-8D83-08662815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D76C321-54EF-4064-8FDD-F68C7F9F7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C8E0BF0-6DE6-4501-AA85-E996184C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7752629-7782-4BF4-BA09-0610DED3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1171B7F-E098-4DF2-B81D-AB4F8FE8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66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74B472-65C1-4387-9FA3-CC5159CE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02C35D2-E23A-4D42-A2CA-63398D9BE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37290CC-BAFF-4905-B8CD-6018BD490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550AD440-5F4F-4B28-85FE-3FB1491B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614FC2D-B675-41C3-9C05-929E345A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7E0F9B3-2DAC-450D-B3B7-2D9E42587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1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83F2277-EED9-4ACB-AD41-F5AA4EE3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2446A50-24E1-4214-B8C2-F653ACFA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01F39566-E5A6-4A7B-B482-EC65EB396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FDD86FB1-6B4F-4D3E-960B-6E3F861C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8F35BA70-10D9-4D04-8B2D-A17D3DB46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89D42E61-2E1A-4D06-ACB5-C05B98EF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9D4DAA5B-633D-4D70-A73B-E7B73144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90EF63B9-9D8A-4B46-BCE4-AF932376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09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A0AF364-DD02-468F-9E66-07D564BB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058072F-791B-44F3-9131-BC0F4FE5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93CA319C-5F5F-4F01-9E1F-F5E8F26C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5A425521-FF2B-4384-8C86-941843786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4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B9C93027-9E6D-4985-B96C-2FB79A6A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31B48EC2-9FC4-4ECA-A120-F1CDFA64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F5A5269D-449C-4EF8-8C7B-17E22DA5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80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309DB68-4B2E-47AF-97A0-CD9D7D0C0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B90E4761-97AF-4B15-A797-B922DCEAE7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8DFE9049-368A-459B-98B4-186EEB8D76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8400" y="4194000"/>
            <a:ext cx="6299200" cy="161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xmlns="" id="{4B5150A6-425D-4963-8983-098AD0FA8D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0378" y="594000"/>
            <a:ext cx="4005262" cy="15748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12">
            <a:extLst>
              <a:ext uri="{FF2B5EF4-FFF2-40B4-BE49-F238E27FC236}">
                <a16:creationId xmlns:a16="http://schemas.microsoft.com/office/drawing/2014/main" xmlns="" id="{0F7604B1-4892-45B4-BB40-A4FD6D779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00378" y="2667792"/>
            <a:ext cx="4005262" cy="15748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12">
            <a:extLst>
              <a:ext uri="{FF2B5EF4-FFF2-40B4-BE49-F238E27FC236}">
                <a16:creationId xmlns:a16="http://schemas.microsoft.com/office/drawing/2014/main" xmlns="" id="{CF8EF7ED-CD65-4811-AFF2-4F2C2C7914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0378" y="4741584"/>
            <a:ext cx="4005262" cy="15748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39C39850-9EC5-4466-8031-A35D5980238F}"/>
              </a:ext>
            </a:extLst>
          </p:cNvPr>
          <p:cNvSpPr/>
          <p:nvPr userDrawn="1"/>
        </p:nvSpPr>
        <p:spPr>
          <a:xfrm>
            <a:off x="741000" y="324000"/>
            <a:ext cx="8460000" cy="639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216BFE6F-A464-4BEB-A8AB-3C2F23AC1A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1062" y="819150"/>
            <a:ext cx="5489937" cy="5580063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B2C53F4F-D5ED-4F15-8DAF-3BE48C736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6175" y="2619375"/>
            <a:ext cx="4589463" cy="355441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xmlns="" id="{9BF0E8F5-F583-4E00-B031-52E1C58F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12" y="876406"/>
            <a:ext cx="4897438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3672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s://presentation-creation.ru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CD1CA5E-135D-48FF-89FF-875011A6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E3CC18A-A5E7-49AF-B6CD-BE1AFE140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3746409-A91B-4E97-8C14-96D530D7B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6834-303D-42F2-9A17-D34541DC9973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1A75CC0-3FC9-43C0-A677-C55118E8F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FC8CE17-2D24-4415-AD2A-4B8B810C5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4CB49-52DD-40AD-9385-99D604C21F29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19"/>
            <a:extLst>
              <a:ext uri="{FF2B5EF4-FFF2-40B4-BE49-F238E27FC236}">
                <a16:creationId xmlns:a16="http://schemas.microsoft.com/office/drawing/2014/main" xmlns="" id="{25C0B41C-A303-4893-8785-8EB14BC329A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2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4" r:id="rId10"/>
    <p:sldLayoutId id="2147483663" r:id="rId11"/>
    <p:sldLayoutId id="2147483666" r:id="rId12"/>
    <p:sldLayoutId id="2147483665" r:id="rId13"/>
    <p:sldLayoutId id="2147483656" r:id="rId14"/>
    <p:sldLayoutId id="214748365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eg"/><Relationship Id="rId5" Type="http://schemas.openxmlformats.org/officeDocument/2006/relationships/image" Target="../media/image18.sv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g.alicdn.com/bao/uploaded/TB1mpmsSFXXXXXQXVXXXXXXXX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28910"/>
            <a:ext cx="12197850" cy="691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C9E6A74-4925-4340-BAFC-5CBB6A30BCFB}"/>
              </a:ext>
            </a:extLst>
          </p:cNvPr>
          <p:cNvSpPr/>
          <p:nvPr/>
        </p:nvSpPr>
        <p:spPr>
          <a:xfrm>
            <a:off x="786000" y="2079000"/>
            <a:ext cx="4367749" cy="135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823F8A6-6CFD-4143-99F1-02ADA23207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356" y="2041008"/>
            <a:ext cx="7051643" cy="2467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dirty="0" smtClean="0"/>
              <a:t>Sinister</a:t>
            </a:r>
            <a:endParaRPr lang="ru-RU" sz="9600" b="1" dirty="0"/>
          </a:p>
        </p:txBody>
      </p:sp>
      <p:pic>
        <p:nvPicPr>
          <p:cNvPr id="2054" name="Picture 6" descr="https://avatars.dzeninfra.ru/get-zen_doc/1679483/pub_5e36718ab21da028c5556273_5e367fa28a0fdb434745115c/scale_12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5407"/>
          <a:stretch/>
        </p:blipFill>
        <p:spPr bwMode="auto">
          <a:xfrm>
            <a:off x="6506316" y="2608943"/>
            <a:ext cx="4078684" cy="1640114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mg.moviesrankings.com/t/p/w1280/rw8lEAr6g7M83vHlkB1rX04EqBV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4" t="11322" r="-476" b="21406"/>
          <a:stretch/>
        </p:blipFill>
        <p:spPr bwMode="auto">
          <a:xfrm>
            <a:off x="6506314" y="4760685"/>
            <a:ext cx="4077972" cy="1528329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4">
            <a:extLst>
              <a:ext uri="{FF2B5EF4-FFF2-40B4-BE49-F238E27FC236}">
                <a16:creationId xmlns:a16="http://schemas.microsoft.com/office/drawing/2014/main" xmlns="" id="{D2346321-6EC9-4C39-A612-B9408A22F381}"/>
              </a:ext>
            </a:extLst>
          </p:cNvPr>
          <p:cNvSpPr txBox="1">
            <a:spLocks/>
          </p:cNvSpPr>
          <p:nvPr/>
        </p:nvSpPr>
        <p:spPr>
          <a:xfrm>
            <a:off x="291000" y="5623306"/>
            <a:ext cx="6299200" cy="1331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Vaganova</a:t>
            </a:r>
            <a:r>
              <a:rPr lang="en-US" b="1" dirty="0" smtClean="0"/>
              <a:t> O.</a:t>
            </a:r>
          </a:p>
          <a:p>
            <a:pPr marL="0" indent="0">
              <a:buNone/>
            </a:pPr>
            <a:r>
              <a:rPr lang="en-US" b="1" dirty="0" smtClean="0"/>
              <a:t>Group </a:t>
            </a:r>
            <a:r>
              <a:rPr lang="ru-RU" b="1" dirty="0" smtClean="0"/>
              <a:t>№ 3834101</a:t>
            </a:r>
            <a:r>
              <a:rPr lang="en-US" b="1" dirty="0" smtClean="0"/>
              <a:t>/30001</a:t>
            </a:r>
            <a:endParaRPr lang="en-US" b="1" dirty="0"/>
          </a:p>
        </p:txBody>
      </p:sp>
      <p:pic>
        <p:nvPicPr>
          <p:cNvPr id="2058" name="Picture 10" descr="https://avatars.dzeninfra.ru/get-zen_doc/8265808/pub_64005480be5ad01a9446163f_64005a78d89a2d4144588aba/scale_120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t="10937" r="-748" b="22003"/>
          <a:stretch/>
        </p:blipFill>
        <p:spPr bwMode="auto">
          <a:xfrm>
            <a:off x="6501000" y="453399"/>
            <a:ext cx="4077971" cy="1625601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img.alicdn.com/bao/uploaded/TB1mpmsSFXXXXXQXVXXXXXXXXX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401"/>
            <a:ext cx="12216000" cy="692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 влево 2"/>
          <p:cNvSpPr/>
          <p:nvPr/>
        </p:nvSpPr>
        <p:spPr>
          <a:xfrm>
            <a:off x="6094408" y="2404514"/>
            <a:ext cx="4410000" cy="1249486"/>
          </a:xfrm>
          <a:prstGeom prst="lef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101C4142-276E-4216-A81D-033FB18E0E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2800301"/>
            <a:ext cx="4589463" cy="849049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irected by Scott </a:t>
            </a:r>
            <a:r>
              <a:rPr lang="en-US" dirty="0" err="1" smtClean="0"/>
              <a:t>Derrickson</a:t>
            </a:r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6BDA7DD-0917-41EA-AFA6-C2B640CB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000" y="999000"/>
            <a:ext cx="489743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Sinister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tx2"/>
                </a:solidFill>
              </a:rPr>
              <a:t>is a 2012 supernatural horror film</a:t>
            </a:r>
            <a:endParaRPr lang="ru-RU" dirty="0"/>
          </a:p>
        </p:txBody>
      </p:sp>
      <p:pic>
        <p:nvPicPr>
          <p:cNvPr id="3074" name="Picture 2" descr="https://avatars.dzeninfra.ru/get-zen_doc/3892121/pub_5f464c8eaaa750051354f73a_5f464cd832253d3bc890c2c1/scale_120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3" r="1381" b="11293"/>
          <a:stretch/>
        </p:blipFill>
        <p:spPr bwMode="auto">
          <a:xfrm>
            <a:off x="426000" y="699478"/>
            <a:ext cx="5466801" cy="2864521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austinchronicle.com/binary/503f/screens_feature1-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t="5492" r="-167" b="18342"/>
          <a:stretch/>
        </p:blipFill>
        <p:spPr bwMode="auto">
          <a:xfrm>
            <a:off x="426000" y="3873392"/>
            <a:ext cx="5463714" cy="2774152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Стрелка влево 15"/>
          <p:cNvSpPr/>
          <p:nvPr/>
        </p:nvSpPr>
        <p:spPr>
          <a:xfrm>
            <a:off x="6141000" y="4464000"/>
            <a:ext cx="4410000" cy="1249486"/>
          </a:xfrm>
          <a:prstGeom prst="lef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xmlns="" id="{101C4142-276E-4216-A81D-033FB18E0E6F}"/>
              </a:ext>
            </a:extLst>
          </p:cNvPr>
          <p:cNvSpPr txBox="1">
            <a:spLocks/>
          </p:cNvSpPr>
          <p:nvPr/>
        </p:nvSpPr>
        <p:spPr>
          <a:xfrm>
            <a:off x="6322592" y="4859787"/>
            <a:ext cx="4589463" cy="8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written by C. Robert Cargill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34" descr="https://img.alicdn.com/bao/uploaded/TB1mpmsSFXXXXXQXVXXXXXXXX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99" y="-129003"/>
            <a:ext cx="12330000" cy="69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DD833230-1873-4C04-924B-976369D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Sinister</a:t>
            </a:r>
            <a:r>
              <a:rPr lang="ru-RU" sz="5400" b="1" dirty="0" smtClean="0"/>
              <a:t> </a:t>
            </a:r>
            <a:endParaRPr lang="ru-RU" sz="5400" b="1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50860DA5-590F-4364-8895-D66DDEAF7F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5175" y="1275762"/>
            <a:ext cx="10515600" cy="112492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The film was released on October 12, 2012 and premiered at the SXSW festival.</a:t>
            </a:r>
            <a:endParaRPr lang="ru-RU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762BB28-54F8-4999-A207-DCC58B5E2BB1}"/>
              </a:ext>
            </a:extLst>
          </p:cNvPr>
          <p:cNvSpPr txBox="1"/>
          <p:nvPr/>
        </p:nvSpPr>
        <p:spPr>
          <a:xfrm>
            <a:off x="993045" y="4926215"/>
            <a:ext cx="25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Ethan Hawke</a:t>
            </a:r>
            <a:endParaRPr lang="ru-RU" sz="2800" b="1" dirty="0">
              <a:solidFill>
                <a:schemeClr val="tx2"/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xmlns="" id="{DCBCC38A-0CBB-49B2-9C11-0A99187A1BFA}"/>
              </a:ext>
            </a:extLst>
          </p:cNvPr>
          <p:cNvSpPr/>
          <p:nvPr/>
        </p:nvSpPr>
        <p:spPr>
          <a:xfrm>
            <a:off x="650999" y="5307335"/>
            <a:ext cx="262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 as Ellison </a:t>
            </a:r>
            <a:r>
              <a:rPr lang="en-US" sz="2400" dirty="0" err="1" smtClean="0">
                <a:solidFill>
                  <a:schemeClr val="bg1"/>
                </a:solidFill>
              </a:rPr>
              <a:t>Oswalt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i.pinimg.com/originals/36/f4/f8/36f4f8c61f97c5e533088d8b327931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3" b="7524"/>
          <a:stretch/>
        </p:blipFill>
        <p:spPr bwMode="auto">
          <a:xfrm>
            <a:off x="876000" y="2400687"/>
            <a:ext cx="2397813" cy="2412175"/>
          </a:xfrm>
          <a:prstGeom prst="flowChartConnector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https://newsdio.com/wp-content/uploads/2022/10/rsz_185782342_1-1140x815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8" descr="https://newsdio.com/wp-content/uploads/2022/10/rsz_185782342_1-1140x815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0" descr="https://newsdio.com/wp-content/uploads/2022/10/rsz_185782342_1-1140x815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8" name="Picture 14" descr="https://avatars.mds.yandex.net/i?id=0cff071b50bf8c270f429b6bf7f3556a_l-5115418-images-thumbs&amp;n=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4701" r="2865" b="31979"/>
          <a:stretch/>
        </p:blipFill>
        <p:spPr bwMode="auto">
          <a:xfrm>
            <a:off x="4746601" y="2540710"/>
            <a:ext cx="2344172" cy="2385505"/>
          </a:xfrm>
          <a:prstGeom prst="flowChartConnector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.abcotvs.com/dip/images/1062954_110115-ap-fred-thompson.jpg?w=160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4" r="23806" b="4525"/>
          <a:stretch/>
        </p:blipFill>
        <p:spPr bwMode="auto">
          <a:xfrm>
            <a:off x="8333256" y="2540709"/>
            <a:ext cx="2431952" cy="2385505"/>
          </a:xfrm>
          <a:prstGeom prst="flowChartConnector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762BB28-54F8-4999-A207-DCC58B5E2BB1}"/>
              </a:ext>
            </a:extLst>
          </p:cNvPr>
          <p:cNvSpPr txBox="1"/>
          <p:nvPr/>
        </p:nvSpPr>
        <p:spPr>
          <a:xfrm>
            <a:off x="4746601" y="4926215"/>
            <a:ext cx="25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Juliet</a:t>
            </a:r>
            <a:r>
              <a:rPr lang="en-US" sz="2800" b="1" dirty="0" smtClean="0">
                <a:solidFill>
                  <a:schemeClr val="tx2"/>
                </a:solidFill>
              </a:rPr>
              <a:t> </a:t>
            </a:r>
            <a:r>
              <a:rPr lang="en-US" sz="2800" b="1" dirty="0" err="1" smtClean="0">
                <a:solidFill>
                  <a:schemeClr val="tx2"/>
                </a:solidFill>
              </a:rPr>
              <a:t>Rylance</a:t>
            </a:r>
            <a:endParaRPr lang="ru-RU" sz="2800" b="1" dirty="0">
              <a:solidFill>
                <a:schemeClr val="tx2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DCBCC38A-0CBB-49B2-9C11-0A99187A1BFA}"/>
              </a:ext>
            </a:extLst>
          </p:cNvPr>
          <p:cNvSpPr/>
          <p:nvPr/>
        </p:nvSpPr>
        <p:spPr>
          <a:xfrm>
            <a:off x="4430347" y="5307335"/>
            <a:ext cx="262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 as Tracy </a:t>
            </a:r>
            <a:r>
              <a:rPr lang="en-US" sz="2400" dirty="0" err="1" smtClean="0">
                <a:solidFill>
                  <a:schemeClr val="bg1"/>
                </a:solidFill>
              </a:rPr>
              <a:t>Oswalt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762BB28-54F8-4999-A207-DCC58B5E2BB1}"/>
              </a:ext>
            </a:extLst>
          </p:cNvPr>
          <p:cNvSpPr txBox="1"/>
          <p:nvPr/>
        </p:nvSpPr>
        <p:spPr>
          <a:xfrm>
            <a:off x="8507042" y="4959000"/>
            <a:ext cx="25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Fred Thompson</a:t>
            </a:r>
            <a:endParaRPr lang="ru-RU" sz="2800" b="1" dirty="0">
              <a:solidFill>
                <a:schemeClr val="tx2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DCBCC38A-0CBB-49B2-9C11-0A99187A1BFA}"/>
              </a:ext>
            </a:extLst>
          </p:cNvPr>
          <p:cNvSpPr/>
          <p:nvPr/>
        </p:nvSpPr>
        <p:spPr>
          <a:xfrm>
            <a:off x="8190788" y="5340120"/>
            <a:ext cx="262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 as Sheriff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-113999" y="-129002"/>
            <a:ext cx="2609999" cy="647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Actors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img.alicdn.com/bao/uploaded/TB1mpmsSFXXXXXQXVXXXXXXXX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32" y="-36000"/>
            <a:ext cx="12356732" cy="700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DD833230-1873-4C04-924B-976369D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Sinister</a:t>
            </a:r>
            <a:endParaRPr lang="ru-RU" sz="5400" b="1" dirty="0"/>
          </a:p>
        </p:txBody>
      </p:sp>
      <p:sp>
        <p:nvSpPr>
          <p:cNvPr id="2" name="AutoShape 6" descr="https://newsdio.com/wp-content/uploads/2022/10/rsz_185782342_1-1140x815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8" descr="https://newsdio.com/wp-content/uploads/2022/10/rsz_185782342_1-1140x815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0" descr="https://newsdio.com/wp-content/uploads/2022/10/rsz_185782342_1-1140x815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2" name="Picture 18" descr="http://bloximages.chicago2.vip.townnews.com/celebretainment.com/content/tncms/assets/v3/editorial/e/4e/e4ef0338-c217-55a6-bc59-3994afa5a301/5b9a5c05aa404.imag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1" t="394" r="16514" b="-394"/>
          <a:stretch/>
        </p:blipFill>
        <p:spPr bwMode="auto">
          <a:xfrm>
            <a:off x="606000" y="2673317"/>
            <a:ext cx="2161110" cy="2195684"/>
          </a:xfrm>
          <a:prstGeom prst="flowChartConnector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en.kidsmusic.info/photo/brian-and-michael-daddario/brian-and-michael-daddario-63793487-5fd4-4a40-b90f-2fa4347eeba2.jpg?size=0x96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69"/>
          <a:stretch/>
        </p:blipFill>
        <p:spPr bwMode="auto">
          <a:xfrm>
            <a:off x="3054842" y="2647280"/>
            <a:ext cx="2291740" cy="2238946"/>
          </a:xfrm>
          <a:prstGeom prst="flowChartConnector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m.media-amazon.com/images/M/MV5BNTcxOTc4OTcxNF5BMl5BanBnXkFtZTcwNDEzMDY1OA@@._V1_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79"/>
          <a:stretch/>
        </p:blipFill>
        <p:spPr bwMode="auto">
          <a:xfrm>
            <a:off x="5608409" y="2639098"/>
            <a:ext cx="2261433" cy="2195684"/>
          </a:xfrm>
          <a:prstGeom prst="flowChartConnector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avatars.dzeninfra.ru/get-zen_doc/3964212/pub_5f748d4c28bb441afd8b7e95_5f75b562c859e64d80ce1043/scale_120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2" t="2358" r="7182" b="25782"/>
          <a:stretch/>
        </p:blipFill>
        <p:spPr bwMode="auto">
          <a:xfrm>
            <a:off x="8073280" y="2615088"/>
            <a:ext cx="2271562" cy="2271138"/>
          </a:xfrm>
          <a:prstGeom prst="flowChartConnector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762BB28-54F8-4999-A207-DCC58B5E2BB1}"/>
              </a:ext>
            </a:extLst>
          </p:cNvPr>
          <p:cNvSpPr txBox="1"/>
          <p:nvPr/>
        </p:nvSpPr>
        <p:spPr>
          <a:xfrm>
            <a:off x="452042" y="4926215"/>
            <a:ext cx="25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James </a:t>
            </a:r>
            <a:r>
              <a:rPr lang="en-US" sz="2800" b="1" dirty="0" err="1" smtClean="0">
                <a:solidFill>
                  <a:schemeClr val="tx2"/>
                </a:solidFill>
              </a:rPr>
              <a:t>Ransone</a:t>
            </a:r>
            <a:endParaRPr lang="ru-RU" sz="2800" b="1" dirty="0">
              <a:solidFill>
                <a:schemeClr val="tx2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DCBCC38A-0CBB-49B2-9C11-0A99187A1BFA}"/>
              </a:ext>
            </a:extLst>
          </p:cNvPr>
          <p:cNvSpPr/>
          <p:nvPr/>
        </p:nvSpPr>
        <p:spPr>
          <a:xfrm>
            <a:off x="109996" y="5307335"/>
            <a:ext cx="262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 as Deputy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762BB28-54F8-4999-A207-DCC58B5E2BB1}"/>
              </a:ext>
            </a:extLst>
          </p:cNvPr>
          <p:cNvSpPr txBox="1"/>
          <p:nvPr/>
        </p:nvSpPr>
        <p:spPr>
          <a:xfrm>
            <a:off x="3218330" y="4914000"/>
            <a:ext cx="4338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Michael Hall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 </a:t>
            </a:r>
            <a:r>
              <a:rPr lang="en-US" sz="2800" b="1" dirty="0" err="1" smtClean="0">
                <a:solidFill>
                  <a:schemeClr val="tx2"/>
                </a:solidFill>
              </a:rPr>
              <a:t>D’Addario</a:t>
            </a:r>
            <a:endParaRPr lang="ru-RU" sz="2800" b="1" dirty="0">
              <a:solidFill>
                <a:schemeClr val="tx2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DCBCC38A-0CBB-49B2-9C11-0A99187A1BFA}"/>
              </a:ext>
            </a:extLst>
          </p:cNvPr>
          <p:cNvSpPr/>
          <p:nvPr/>
        </p:nvSpPr>
        <p:spPr>
          <a:xfrm>
            <a:off x="2764996" y="5756785"/>
            <a:ext cx="262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 as Trevor </a:t>
            </a:r>
            <a:r>
              <a:rPr lang="en-US" sz="2400" dirty="0" err="1" smtClean="0">
                <a:solidFill>
                  <a:schemeClr val="bg1"/>
                </a:solidFill>
              </a:rPr>
              <a:t>Oswalt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762BB28-54F8-4999-A207-DCC58B5E2BB1}"/>
              </a:ext>
            </a:extLst>
          </p:cNvPr>
          <p:cNvSpPr txBox="1"/>
          <p:nvPr/>
        </p:nvSpPr>
        <p:spPr>
          <a:xfrm>
            <a:off x="5673046" y="4869000"/>
            <a:ext cx="25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Clare</a:t>
            </a:r>
            <a:r>
              <a:rPr lang="en-US" sz="2800" b="1" dirty="0" smtClean="0">
                <a:solidFill>
                  <a:schemeClr val="tx2"/>
                </a:solidFill>
              </a:rPr>
              <a:t> Foley</a:t>
            </a:r>
            <a:endParaRPr lang="ru-RU" sz="2800" b="1" dirty="0">
              <a:solidFill>
                <a:schemeClr val="tx2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xmlns="" id="{DCBCC38A-0CBB-49B2-9C11-0A99187A1BFA}"/>
              </a:ext>
            </a:extLst>
          </p:cNvPr>
          <p:cNvSpPr/>
          <p:nvPr/>
        </p:nvSpPr>
        <p:spPr>
          <a:xfrm>
            <a:off x="5247029" y="5250120"/>
            <a:ext cx="262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 as Ashley </a:t>
            </a:r>
            <a:r>
              <a:rPr lang="en-US" sz="2400" dirty="0" err="1" smtClean="0">
                <a:solidFill>
                  <a:schemeClr val="bg1"/>
                </a:solidFill>
              </a:rPr>
              <a:t>Oswalt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762BB28-54F8-4999-A207-DCC58B5E2BB1}"/>
              </a:ext>
            </a:extLst>
          </p:cNvPr>
          <p:cNvSpPr txBox="1"/>
          <p:nvPr/>
        </p:nvSpPr>
        <p:spPr>
          <a:xfrm>
            <a:off x="8391000" y="4891678"/>
            <a:ext cx="25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Nick</a:t>
            </a:r>
            <a:r>
              <a:rPr lang="en-US" sz="2800" b="1" dirty="0" smtClean="0">
                <a:solidFill>
                  <a:schemeClr val="tx2"/>
                </a:solidFill>
              </a:rPr>
              <a:t> King</a:t>
            </a:r>
            <a:endParaRPr lang="ru-RU" sz="2800" b="1" dirty="0">
              <a:solidFill>
                <a:schemeClr val="tx2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DCBCC38A-0CBB-49B2-9C11-0A99187A1BFA}"/>
              </a:ext>
            </a:extLst>
          </p:cNvPr>
          <p:cNvSpPr/>
          <p:nvPr/>
        </p:nvSpPr>
        <p:spPr>
          <a:xfrm>
            <a:off x="7896000" y="5287295"/>
            <a:ext cx="26228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Portrays </a:t>
            </a:r>
            <a:r>
              <a:rPr lang="en-US" sz="2400" dirty="0" err="1" smtClean="0">
                <a:solidFill>
                  <a:schemeClr val="bg1"/>
                </a:solidFill>
              </a:rPr>
              <a:t>Bughuul</a:t>
            </a:r>
            <a:r>
              <a:rPr lang="en-US" sz="2400" dirty="0" smtClean="0">
                <a:solidFill>
                  <a:schemeClr val="bg1"/>
                </a:solidFill>
              </a:rPr>
              <a:t>/Mr. Boogie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2774" y="1494000"/>
            <a:ext cx="10073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Sinister was inspired Cargill by a nightmare Cargill had after watching the 2002 film The Ring</a:t>
            </a:r>
            <a:endParaRPr lang="ru-RU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-204000" y="-81000"/>
            <a:ext cx="2654999" cy="59414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Actors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9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https://img.alicdn.com/bao/uploaded/TB1mpmsSFXXXXXQXVXXXXXXXX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838" y="-128910"/>
            <a:ext cx="12329838" cy="69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5FAAFBD5-CF27-4E96-BA15-DD885745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975" y="964192"/>
            <a:ext cx="534904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Ellison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 smtClean="0">
                <a:solidFill>
                  <a:schemeClr val="tx2"/>
                </a:solidFill>
              </a:rPr>
              <a:t>has moved family into a home where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sz="3600" dirty="0" smtClean="0"/>
              <a:t>the Stevenson family were killed  by hanging</a:t>
            </a:r>
            <a:endParaRPr lang="ru-RU" sz="3600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xmlns="" id="{C06534CC-79FB-4E8D-A117-37448A28C006}"/>
              </a:ext>
            </a:extLst>
          </p:cNvPr>
          <p:cNvCxnSpPr/>
          <p:nvPr/>
        </p:nvCxnSpPr>
        <p:spPr>
          <a:xfrm>
            <a:off x="10407266" y="3798849"/>
            <a:ext cx="0" cy="135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11CF6A96-EFEF-4F63-850F-367433143340}"/>
              </a:ext>
            </a:extLst>
          </p:cNvPr>
          <p:cNvCxnSpPr/>
          <p:nvPr/>
        </p:nvCxnSpPr>
        <p:spPr>
          <a:xfrm>
            <a:off x="9597266" y="4518849"/>
            <a:ext cx="0" cy="135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xmlns="" id="{4E1B3062-2730-4B73-80ED-AB8CCA2EC5C0}"/>
              </a:ext>
            </a:extLst>
          </p:cNvPr>
          <p:cNvCxnSpPr/>
          <p:nvPr/>
        </p:nvCxnSpPr>
        <p:spPr>
          <a:xfrm>
            <a:off x="10137266" y="5238850"/>
            <a:ext cx="0" cy="135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xmlns="" id="{E9BD17ED-814A-4A13-B793-77047FC16FE4}"/>
              </a:ext>
            </a:extLst>
          </p:cNvPr>
          <p:cNvCxnSpPr/>
          <p:nvPr/>
        </p:nvCxnSpPr>
        <p:spPr>
          <a:xfrm>
            <a:off x="9327266" y="5958849"/>
            <a:ext cx="0" cy="135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images-s.kinorium.com/movie/shot/583097/w1500_485133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47" y="303177"/>
            <a:ext cx="5987047" cy="3983382"/>
          </a:xfrm>
          <a:prstGeom prst="homePlate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mages.kinorium.com/movie/shot/583097/w1500_4851336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00" y="3400498"/>
            <a:ext cx="4971000" cy="3307372"/>
          </a:xfrm>
          <a:prstGeom prst="round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5730" y="4653849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Ellison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decides to write about it as well as </a:t>
            </a:r>
            <a:r>
              <a:rPr lang="en-US" sz="3200" dirty="0" smtClean="0">
                <a:solidFill>
                  <a:schemeClr val="bg1"/>
                </a:solidFill>
              </a:rPr>
              <a:t>the disappearance of the family’s daughter </a:t>
            </a:r>
            <a:r>
              <a:rPr lang="en-US" dirty="0"/>
              <a:t>Stevenson family were killed  by hanging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520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img.alicdn.com/bao/uploaded/TB1mpmsSFXXXXXQXVXXXXXXXX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1150"/>
            <a:ext cx="12197850" cy="691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2D42EC21-5488-4211-975E-91C75476C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6000" y="4098331"/>
            <a:ext cx="6300000" cy="886039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Clad in a suit, and with a head covered in long hair flowing down over hollow eyes </a:t>
            </a:r>
            <a:r>
              <a:rPr lang="en-US" dirty="0" smtClean="0"/>
              <a:t>    and </a:t>
            </a:r>
            <a:r>
              <a:rPr lang="en-US" dirty="0"/>
              <a:t>a </a:t>
            </a:r>
            <a:r>
              <a:rPr lang="en-US" dirty="0" err="1"/>
              <a:t>mouthless</a:t>
            </a:r>
            <a:r>
              <a:rPr lang="en-US" dirty="0"/>
              <a:t> </a:t>
            </a:r>
            <a:r>
              <a:rPr lang="en-US" dirty="0" smtClean="0"/>
              <a:t>face</a:t>
            </a:r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5629A470-A402-4551-BF97-5E4E8E40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74" y="504000"/>
            <a:ext cx="5229752" cy="1685563"/>
          </a:xfrm>
        </p:spPr>
        <p:txBody>
          <a:bodyPr/>
          <a:lstStyle/>
          <a:p>
            <a:r>
              <a:rPr lang="en-US" dirty="0" err="1" smtClean="0"/>
              <a:t>Bughuul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tx2"/>
                </a:solidFill>
              </a:rPr>
              <a:t>or </a:t>
            </a:r>
            <a:r>
              <a:rPr lang="en-US" dirty="0" err="1" smtClean="0">
                <a:solidFill>
                  <a:schemeClr val="tx2"/>
                </a:solidFill>
              </a:rPr>
              <a:t>Mr</a:t>
            </a:r>
            <a:r>
              <a:rPr lang="en-US" dirty="0" smtClean="0">
                <a:solidFill>
                  <a:schemeClr val="tx2"/>
                </a:solidFill>
              </a:rPr>
              <a:t> Boogie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72C7E0-FEEE-4CEA-BF55-A149C33886F0}"/>
              </a:ext>
            </a:extLst>
          </p:cNvPr>
          <p:cNvSpPr txBox="1"/>
          <p:nvPr/>
        </p:nvSpPr>
        <p:spPr>
          <a:xfrm>
            <a:off x="1534320" y="4584260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Вставьте ваш текст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51A5C86-8D9B-4749-B2C7-9221BA48AFB9}"/>
              </a:ext>
            </a:extLst>
          </p:cNvPr>
          <p:cNvSpPr txBox="1"/>
          <p:nvPr/>
        </p:nvSpPr>
        <p:spPr>
          <a:xfrm>
            <a:off x="1513961" y="5649521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Вставьте ваш текст 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CF473D53-79F5-4D64-98DA-21409E342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0285" y="3585705"/>
            <a:ext cx="266700" cy="2667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592C794B-5B4D-4A31-89EF-B1194F66C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20285" y="4584260"/>
            <a:ext cx="266700" cy="2667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DA32C6C7-430F-48C5-BE25-98FAC6821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20285" y="5691350"/>
            <a:ext cx="266700" cy="266700"/>
          </a:xfrm>
          <a:prstGeom prst="rect">
            <a:avLst/>
          </a:prstGeom>
        </p:spPr>
      </p:pic>
      <p:pic>
        <p:nvPicPr>
          <p:cNvPr id="3074" name="Picture 2" descr="https://i.pinimg.com/originals/a1/a4/26/a1a4264e04ac3c965aa0da481d000ad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0"/>
            <a:ext cx="5850000" cy="3959033"/>
          </a:xfrm>
          <a:prstGeom prst="teardrop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un9-73.userapi.com/impf/c837232/v837232701/587ff/dsdJfYmc1ts.jpg?size=807x807&amp;quality=96&amp;sign=046684105970f3393d6e535f7937685f&amp;c_uniq_tag=fH0fNxHy4wYxnjJzbNkjzAnvqY9jLaxW41kIdSxzjTQ&amp;type=albu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328001"/>
            <a:ext cx="4520998" cy="4520999"/>
          </a:xfrm>
          <a:prstGeom prst="flowChartDelay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926000" y="5357885"/>
            <a:ext cx="5586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Instead, he lurks, waiting for </a:t>
            </a:r>
            <a:endParaRPr lang="en-US" sz="36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what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only he knows. </a:t>
            </a:r>
            <a:endParaRPr lang="ru-RU" sz="3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img.alicdn.com/bao/uploaded/TB1mpmsSFXXXXXQXVXXXXXXXX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000" y="-96034"/>
            <a:ext cx="12330000" cy="69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2D42EC21-5488-4211-975E-91C75476C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6000" y="4104000"/>
            <a:ext cx="7091850" cy="25200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There is no happy ending!</a:t>
            </a:r>
            <a:endParaRPr lang="ru-RU" sz="540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5629A470-A402-4551-BF97-5E4E8E40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0" y="943561"/>
            <a:ext cx="6030000" cy="21252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Oswalt</a:t>
            </a:r>
            <a:r>
              <a:rPr lang="en-US" dirty="0" smtClean="0"/>
              <a:t> family is the next to die</a:t>
            </a:r>
            <a:r>
              <a:rPr lang="en-US" dirty="0"/>
              <a:t/>
            </a:r>
            <a:br>
              <a:rPr lang="en-US" dirty="0"/>
            </a:br>
            <a:r>
              <a:rPr lang="en-US" sz="6600" dirty="0" smtClean="0">
                <a:solidFill>
                  <a:schemeClr val="tx2"/>
                </a:solidFill>
              </a:rPr>
              <a:t>No one is saved!</a:t>
            </a:r>
            <a:endParaRPr lang="ru-RU" sz="6600" dirty="0">
              <a:solidFill>
                <a:schemeClr val="tx2"/>
              </a:solidFill>
            </a:endParaRPr>
          </a:p>
        </p:txBody>
      </p:sp>
      <p:pic>
        <p:nvPicPr>
          <p:cNvPr id="4098" name="Picture 2" descr="http://images-s.kinorium.com/movie/shot/583097/w1500_485133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00" y="144000"/>
            <a:ext cx="4396293" cy="2925000"/>
          </a:xfrm>
          <a:prstGeom prst="round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osordinateurs.com/wp-content/uploads/2022/01/Comment-ecrire-ce-fut-un-plaisir-1170x6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" y="3460725"/>
            <a:ext cx="5826000" cy="3276503"/>
          </a:xfrm>
          <a:prstGeom prst="homePlate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0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img.alicdn.com/bao/uploaded/TB1mpmsSFXXXXXQXVXXXXXXXX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1150"/>
            <a:ext cx="12197850" cy="691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5629A470-A402-4551-BF97-5E4E8E40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70" y="1539000"/>
            <a:ext cx="7543929" cy="2558689"/>
          </a:xfrm>
        </p:spPr>
        <p:txBody>
          <a:bodyPr>
            <a:normAutofit/>
          </a:bodyPr>
          <a:lstStyle/>
          <a:p>
            <a:r>
              <a:rPr lang="en-US" sz="5000" dirty="0" smtClean="0"/>
              <a:t>Sinister</a:t>
            </a:r>
            <a:r>
              <a:rPr lang="en-US" sz="5000" dirty="0"/>
              <a:t/>
            </a:r>
            <a:br>
              <a:rPr lang="en-US" sz="5000" dirty="0"/>
            </a:br>
            <a:r>
              <a:rPr lang="en-US" sz="5000" dirty="0" smtClean="0">
                <a:solidFill>
                  <a:schemeClr val="tx2"/>
                </a:solidFill>
              </a:rPr>
              <a:t>is the scariest film </a:t>
            </a:r>
            <a:br>
              <a:rPr lang="en-US" sz="5000" dirty="0" smtClean="0">
                <a:solidFill>
                  <a:schemeClr val="tx2"/>
                </a:solidFill>
              </a:rPr>
            </a:br>
            <a:r>
              <a:rPr lang="en-US" sz="5000" dirty="0" smtClean="0">
                <a:solidFill>
                  <a:schemeClr val="tx2"/>
                </a:solidFill>
              </a:rPr>
              <a:t>ever made</a:t>
            </a:r>
            <a:endParaRPr lang="ru-RU" sz="5000" dirty="0">
              <a:solidFill>
                <a:schemeClr val="tx2"/>
              </a:solidFill>
            </a:endParaRPr>
          </a:p>
        </p:txBody>
      </p:sp>
      <p:pic>
        <p:nvPicPr>
          <p:cNvPr id="1030" name="Picture 6" descr="https://i.ytimg.com/vi/e0QsxWZWhsM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000" y="1116212"/>
            <a:ext cx="8543246" cy="4805576"/>
          </a:xfrm>
          <a:prstGeom prst="flowChartOnlineStorage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99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img.alicdn.com/bao/uploaded/TB1mpmsSFXXXXXQXVXXXXXXXX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1150"/>
            <a:ext cx="12197850" cy="691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xmlns="" id="{2565B506-A3EA-4501-A34B-EAAABAF81140}"/>
              </a:ext>
            </a:extLst>
          </p:cNvPr>
          <p:cNvSpPr/>
          <p:nvPr/>
        </p:nvSpPr>
        <p:spPr>
          <a:xfrm>
            <a:off x="2856000" y="3384000"/>
            <a:ext cx="6480000" cy="936000"/>
          </a:xfrm>
          <a:prstGeom prst="roundRect">
            <a:avLst>
              <a:gd name="adj" fmla="val 2764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74CDB8F-EBF8-4BA3-BEE3-B0D1AF1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000" y="2259000"/>
            <a:ext cx="4770000" cy="1325563"/>
          </a:xfrm>
        </p:spPr>
        <p:txBody>
          <a:bodyPr/>
          <a:lstStyle/>
          <a:p>
            <a:pPr algn="ctr"/>
            <a:r>
              <a:rPr lang="en-US" b="1" dirty="0" smtClean="0"/>
              <a:t>Thank You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4B9A91D-E0F3-42B2-9846-670A62E0CC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1000" y="3474000"/>
            <a:ext cx="4770000" cy="84297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f</a:t>
            </a:r>
            <a:r>
              <a:rPr lang="en-US" sz="4400" dirty="0" smtClean="0"/>
              <a:t>or </a:t>
            </a:r>
            <a:r>
              <a:rPr lang="en-US" sz="4400" dirty="0"/>
              <a:t>Y</a:t>
            </a:r>
            <a:r>
              <a:rPr lang="en-US" sz="4400" dirty="0" smtClean="0"/>
              <a:t>our </a:t>
            </a:r>
            <a:r>
              <a:rPr lang="en-US" sz="4400" dirty="0"/>
              <a:t>A</a:t>
            </a:r>
            <a:r>
              <a:rPr lang="en-US" sz="4400" dirty="0" smtClean="0"/>
              <a:t>ttention!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7575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Черно-зеленый">
      <a:dk1>
        <a:sysClr val="windowText" lastClr="000000"/>
      </a:dk1>
      <a:lt1>
        <a:sysClr val="window" lastClr="FFFFFF"/>
      </a:lt1>
      <a:dk2>
        <a:srgbClr val="81B43F"/>
      </a:dk2>
      <a:lt2>
        <a:srgbClr val="C0D99C"/>
      </a:lt2>
      <a:accent1>
        <a:srgbClr val="000000"/>
      </a:accent1>
      <a:accent2>
        <a:srgbClr val="35402B"/>
      </a:accent2>
      <a:accent3>
        <a:srgbClr val="7DA63F"/>
      </a:accent3>
      <a:accent4>
        <a:srgbClr val="5E7330"/>
      </a:accent4>
      <a:accent5>
        <a:srgbClr val="F2F2F2"/>
      </a:accent5>
      <a:accent6>
        <a:srgbClr val="BFBFBF"/>
      </a:accent6>
      <a:hlink>
        <a:srgbClr val="8EBF45"/>
      </a:hlink>
      <a:folHlink>
        <a:srgbClr val="C0D99C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182</Words>
  <Application>Microsoft Office PowerPoint</Application>
  <PresentationFormat>Произвольный</PresentationFormat>
  <Paragraphs>41</Paragraphs>
  <Slides>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Презентация PowerPoint</vt:lpstr>
      <vt:lpstr>Sinister is a 2012 supernatural horror film</vt:lpstr>
      <vt:lpstr>Sinister </vt:lpstr>
      <vt:lpstr>Sinister</vt:lpstr>
      <vt:lpstr>Ellison has moved family into a home where the Stevenson family were killed  by hanging</vt:lpstr>
      <vt:lpstr>Bughuul or Mr Boogie</vt:lpstr>
      <vt:lpstr>The Oswalt family is the next to die No one is saved!</vt:lpstr>
      <vt:lpstr>Sinister is the scariest film  ever made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User</cp:lastModifiedBy>
  <cp:revision>60</cp:revision>
  <dcterms:created xsi:type="dcterms:W3CDTF">2020-06-16T06:14:32Z</dcterms:created>
  <dcterms:modified xsi:type="dcterms:W3CDTF">2023-10-30T21:52:26Z</dcterms:modified>
</cp:coreProperties>
</file>